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0" r:id="rId4"/>
    <p:sldId id="261" r:id="rId5"/>
    <p:sldId id="265" r:id="rId6"/>
    <p:sldId id="262" r:id="rId7"/>
    <p:sldId id="263" r:id="rId8"/>
    <p:sldId id="264" r:id="rId9"/>
  </p:sldIdLst>
  <p:sldSz cx="9144000" cy="6858000" type="screen4x3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582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E1796F-8DBA-4EAC-B01F-1B9B8682542E}" type="datetimeFigureOut">
              <a:rPr lang="pt-BR" smtClean="0"/>
              <a:pPr/>
              <a:t>03/10/2010</a:t>
            </a:fld>
            <a:endParaRPr lang="pt-BR" dirty="0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4E2AB-5611-4EE9-ADE7-CF92232BA7F7}" type="slidenum">
              <a:rPr lang="pt-BR" smtClean="0"/>
              <a:pPr/>
              <a:t>‹nº›</a:t>
            </a:fld>
            <a:endParaRPr lang="pt-BR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E1796F-8DBA-4EAC-B01F-1B9B8682542E}" type="datetimeFigureOut">
              <a:rPr lang="pt-BR" smtClean="0"/>
              <a:pPr/>
              <a:t>03/10/2010</a:t>
            </a:fld>
            <a:endParaRPr lang="pt-BR" dirty="0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4E2AB-5611-4EE9-ADE7-CF92232BA7F7}" type="slidenum">
              <a:rPr lang="pt-BR" smtClean="0"/>
              <a:pPr/>
              <a:t>‹nº›</a:t>
            </a:fld>
            <a:endParaRPr lang="pt-BR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E1796F-8DBA-4EAC-B01F-1B9B8682542E}" type="datetimeFigureOut">
              <a:rPr lang="pt-BR" smtClean="0"/>
              <a:pPr/>
              <a:t>03/10/2010</a:t>
            </a:fld>
            <a:endParaRPr lang="pt-BR" dirty="0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4E2AB-5611-4EE9-ADE7-CF92232BA7F7}" type="slidenum">
              <a:rPr lang="pt-BR" smtClean="0"/>
              <a:pPr/>
              <a:t>‹nº›</a:t>
            </a:fld>
            <a:endParaRPr lang="pt-BR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E1796F-8DBA-4EAC-B01F-1B9B8682542E}" type="datetimeFigureOut">
              <a:rPr lang="pt-BR" smtClean="0"/>
              <a:pPr/>
              <a:t>03/10/2010</a:t>
            </a:fld>
            <a:endParaRPr lang="pt-BR" dirty="0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4E2AB-5611-4EE9-ADE7-CF92232BA7F7}" type="slidenum">
              <a:rPr lang="pt-BR" smtClean="0"/>
              <a:pPr/>
              <a:t>‹nº›</a:t>
            </a:fld>
            <a:endParaRPr lang="pt-BR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E1796F-8DBA-4EAC-B01F-1B9B8682542E}" type="datetimeFigureOut">
              <a:rPr lang="pt-BR" smtClean="0"/>
              <a:pPr/>
              <a:t>03/10/2010</a:t>
            </a:fld>
            <a:endParaRPr lang="pt-BR" dirty="0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4E2AB-5611-4EE9-ADE7-CF92232BA7F7}" type="slidenum">
              <a:rPr lang="pt-BR" smtClean="0"/>
              <a:pPr/>
              <a:t>‹nº›</a:t>
            </a:fld>
            <a:endParaRPr lang="pt-BR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E1796F-8DBA-4EAC-B01F-1B9B8682542E}" type="datetimeFigureOut">
              <a:rPr lang="pt-BR" smtClean="0"/>
              <a:pPr/>
              <a:t>03/10/2010</a:t>
            </a:fld>
            <a:endParaRPr lang="pt-BR" dirty="0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4E2AB-5611-4EE9-ADE7-CF92232BA7F7}" type="slidenum">
              <a:rPr lang="pt-BR" smtClean="0"/>
              <a:pPr/>
              <a:t>‹nº›</a:t>
            </a:fld>
            <a:endParaRPr lang="pt-BR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E1796F-8DBA-4EAC-B01F-1B9B8682542E}" type="datetimeFigureOut">
              <a:rPr lang="pt-BR" smtClean="0"/>
              <a:pPr/>
              <a:t>03/10/2010</a:t>
            </a:fld>
            <a:endParaRPr lang="pt-BR" dirty="0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4E2AB-5611-4EE9-ADE7-CF92232BA7F7}" type="slidenum">
              <a:rPr lang="pt-BR" smtClean="0"/>
              <a:pPr/>
              <a:t>‹nº›</a:t>
            </a:fld>
            <a:endParaRPr lang="pt-BR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E1796F-8DBA-4EAC-B01F-1B9B8682542E}" type="datetimeFigureOut">
              <a:rPr lang="pt-BR" smtClean="0"/>
              <a:pPr/>
              <a:t>03/10/2010</a:t>
            </a:fld>
            <a:endParaRPr lang="pt-BR" dirty="0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4E2AB-5611-4EE9-ADE7-CF92232BA7F7}" type="slidenum">
              <a:rPr lang="pt-BR" smtClean="0"/>
              <a:pPr/>
              <a:t>‹nº›</a:t>
            </a:fld>
            <a:endParaRPr lang="pt-BR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E1796F-8DBA-4EAC-B01F-1B9B8682542E}" type="datetimeFigureOut">
              <a:rPr lang="pt-BR" smtClean="0"/>
              <a:pPr/>
              <a:t>03/10/2010</a:t>
            </a:fld>
            <a:endParaRPr lang="pt-BR" dirty="0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4E2AB-5611-4EE9-ADE7-CF92232BA7F7}" type="slidenum">
              <a:rPr lang="pt-BR" smtClean="0"/>
              <a:pPr/>
              <a:t>‹nº›</a:t>
            </a:fld>
            <a:endParaRPr lang="pt-BR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E1796F-8DBA-4EAC-B01F-1B9B8682542E}" type="datetimeFigureOut">
              <a:rPr lang="pt-BR" smtClean="0"/>
              <a:pPr/>
              <a:t>03/10/2010</a:t>
            </a:fld>
            <a:endParaRPr lang="pt-BR" dirty="0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4E2AB-5611-4EE9-ADE7-CF92232BA7F7}" type="slidenum">
              <a:rPr lang="pt-BR" smtClean="0"/>
              <a:pPr/>
              <a:t>‹nº›</a:t>
            </a:fld>
            <a:endParaRPr lang="pt-BR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 dirty="0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E1796F-8DBA-4EAC-B01F-1B9B8682542E}" type="datetimeFigureOut">
              <a:rPr lang="pt-BR" smtClean="0"/>
              <a:pPr/>
              <a:t>03/10/2010</a:t>
            </a:fld>
            <a:endParaRPr lang="pt-BR" dirty="0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4E2AB-5611-4EE9-ADE7-CF92232BA7F7}" type="slidenum">
              <a:rPr lang="pt-BR" smtClean="0"/>
              <a:pPr/>
              <a:t>‹nº›</a:t>
            </a:fld>
            <a:endParaRPr lang="pt-BR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E1796F-8DBA-4EAC-B01F-1B9B8682542E}" type="datetimeFigureOut">
              <a:rPr lang="pt-BR" smtClean="0"/>
              <a:pPr/>
              <a:t>03/10/2010</a:t>
            </a:fld>
            <a:endParaRPr lang="pt-BR" dirty="0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 dirty="0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E4E2AB-5611-4EE9-ADE7-CF92232BA7F7}" type="slidenum">
              <a:rPr lang="pt-BR" smtClean="0"/>
              <a:pPr/>
              <a:t>‹nº›</a:t>
            </a:fld>
            <a:endParaRPr lang="pt-BR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755576" y="0"/>
            <a:ext cx="7772400" cy="1470025"/>
          </a:xfrm>
        </p:spPr>
        <p:txBody>
          <a:bodyPr/>
          <a:lstStyle/>
          <a:p>
            <a:r>
              <a:rPr lang="pt-BR" b="1" u="sng" dirty="0" smtClean="0">
                <a:solidFill>
                  <a:srgbClr val="002060"/>
                </a:solidFill>
              </a:rPr>
              <a:t>PIRÂMIDE</a:t>
            </a:r>
            <a:endParaRPr lang="pt-BR" b="1" u="sng" dirty="0">
              <a:solidFill>
                <a:srgbClr val="002060"/>
              </a:solidFill>
            </a:endParaRP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79512" y="1844824"/>
            <a:ext cx="4248472" cy="2664296"/>
          </a:xfrm>
        </p:spPr>
        <p:txBody>
          <a:bodyPr>
            <a:noAutofit/>
          </a:bodyPr>
          <a:lstStyle/>
          <a:p>
            <a:r>
              <a:rPr lang="pt-BR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Considere um polígono ABC…MN, contido</a:t>
            </a:r>
          </a:p>
          <a:p>
            <a:r>
              <a:rPr lang="pt-BR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num plano α, e um ponto V não pertencente a α.</a:t>
            </a:r>
          </a:p>
          <a:p>
            <a:r>
              <a:rPr lang="pt-BR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Chama-se pirâmide a reunião de todos os segmentos</a:t>
            </a:r>
          </a:p>
          <a:p>
            <a:r>
              <a:rPr lang="pt-BR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de reta com uma extremidade em V e outra num</a:t>
            </a:r>
          </a:p>
          <a:p>
            <a:r>
              <a:rPr lang="pt-BR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ponto qualquer de ABC…MN ou de sua região</a:t>
            </a:r>
          </a:p>
          <a:p>
            <a:r>
              <a:rPr lang="pt-BR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interna.</a:t>
            </a:r>
            <a:endParaRPr lang="pt-BR" sz="20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99992" y="1844824"/>
            <a:ext cx="4454564" cy="3744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pt-BR" b="1" u="sng" dirty="0" smtClean="0">
                <a:solidFill>
                  <a:srgbClr val="002060"/>
                </a:solidFill>
              </a:rPr>
              <a:t>COTIDIANO</a:t>
            </a:r>
            <a:endParaRPr lang="pt-BR" b="1" u="sng" dirty="0">
              <a:solidFill>
                <a:srgbClr val="002060"/>
              </a:solidFill>
            </a:endParaRP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67544" y="1340768"/>
            <a:ext cx="8229600" cy="4525963"/>
          </a:xfrm>
        </p:spPr>
        <p:txBody>
          <a:bodyPr/>
          <a:lstStyle/>
          <a:p>
            <a:pPr algn="ctr">
              <a:buNone/>
            </a:pPr>
            <a:r>
              <a:rPr lang="pt-BR" sz="2800" dirty="0" smtClean="0"/>
              <a:t>São fáceis de encontrar os objetos do nosso dia a dia que têm a forma de uma pirâmide, temos, por exemplo, as pirâmides do Egito, tenda de campo, etc.</a:t>
            </a:r>
          </a:p>
          <a:p>
            <a:pPr>
              <a:buNone/>
            </a:pPr>
            <a:endParaRPr lang="pt-BR" dirty="0"/>
          </a:p>
        </p:txBody>
      </p:sp>
      <p:pic>
        <p:nvPicPr>
          <p:cNvPr id="4" name="Imagem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3140968"/>
            <a:ext cx="6984776" cy="3312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b="1" u="sng" dirty="0" smtClean="0">
                <a:solidFill>
                  <a:srgbClr val="002060"/>
                </a:solidFill>
              </a:rPr>
              <a:t>NOMECLATURA</a:t>
            </a:r>
            <a:endParaRPr lang="pt-BR" b="1" u="sng" dirty="0">
              <a:solidFill>
                <a:srgbClr val="002060"/>
              </a:solidFill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1988840"/>
            <a:ext cx="6984776" cy="36724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43000"/>
          </a:xfrm>
        </p:spPr>
        <p:txBody>
          <a:bodyPr/>
          <a:lstStyle/>
          <a:p>
            <a:r>
              <a:rPr lang="pt-BR" b="1" u="sng" dirty="0" smtClean="0">
                <a:solidFill>
                  <a:srgbClr val="002060"/>
                </a:solidFill>
              </a:rPr>
              <a:t>PROPRIEDADES</a:t>
            </a:r>
            <a:endParaRPr lang="pt-BR" b="1" u="sng" dirty="0">
              <a:solidFill>
                <a:srgbClr val="002060"/>
              </a:solidFill>
            </a:endParaRPr>
          </a:p>
        </p:txBody>
      </p:sp>
      <p:pic>
        <p:nvPicPr>
          <p:cNvPr id="4" name="Espaço Reservado para Conteúdo 3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836712"/>
            <a:ext cx="3491880" cy="36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36" name="Tabela 35"/>
          <p:cNvGraphicFramePr>
            <a:graphicFrameLocks noGrp="1"/>
          </p:cNvGraphicFramePr>
          <p:nvPr/>
        </p:nvGraphicFramePr>
        <p:xfrm>
          <a:off x="5436096" y="1196752"/>
          <a:ext cx="3096344" cy="2736306"/>
        </p:xfrm>
        <a:graphic>
          <a:graphicData uri="http://schemas.openxmlformats.org/drawingml/2006/table">
            <a:tbl>
              <a:tblPr/>
              <a:tblGrid>
                <a:gridCol w="3096344"/>
              </a:tblGrid>
              <a:tr h="71814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3200" dirty="0" smtClean="0">
                          <a:latin typeface="Calibri"/>
                          <a:ea typeface="Calibri"/>
                          <a:cs typeface="Times New Roman"/>
                        </a:rPr>
                        <a:t>al</a:t>
                      </a:r>
                      <a:r>
                        <a:rPr lang="pt-BR" sz="3200" baseline="30000" dirty="0" smtClean="0">
                          <a:latin typeface="Calibri"/>
                          <a:ea typeface="Calibri"/>
                          <a:cs typeface="Times New Roman"/>
                        </a:rPr>
                        <a:t>2 </a:t>
                      </a:r>
                      <a:r>
                        <a:rPr lang="pt-BR" sz="3200" dirty="0">
                          <a:latin typeface="Calibri"/>
                          <a:ea typeface="Calibri"/>
                          <a:cs typeface="Times New Roman"/>
                        </a:rPr>
                        <a:t>= ap</a:t>
                      </a:r>
                      <a:r>
                        <a:rPr lang="pt-BR" sz="3200" baseline="30000" dirty="0"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  <a:r>
                        <a:rPr lang="pt-BR" sz="3200" dirty="0">
                          <a:latin typeface="Calibri"/>
                          <a:ea typeface="Calibri"/>
                          <a:cs typeface="Times New Roman"/>
                        </a:rPr>
                        <a:t> + (l/2)</a:t>
                      </a:r>
                      <a:r>
                        <a:rPr lang="pt-BR" sz="3200" baseline="30000" dirty="0"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  <a:endParaRPr lang="pt-BR" sz="3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416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3200" dirty="0" smtClean="0">
                          <a:latin typeface="Calibri"/>
                          <a:ea typeface="Calibri"/>
                          <a:cs typeface="Times New Roman"/>
                        </a:rPr>
                        <a:t>ap</a:t>
                      </a:r>
                      <a:r>
                        <a:rPr lang="pt-BR" sz="3200" baseline="30000" dirty="0" smtClean="0"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  <a:r>
                        <a:rPr lang="pt-BR" sz="3200" dirty="0" smtClean="0"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pt-BR" sz="3200" dirty="0">
                          <a:latin typeface="Calibri"/>
                          <a:ea typeface="Calibri"/>
                          <a:cs typeface="Times New Roman"/>
                        </a:rPr>
                        <a:t>= h</a:t>
                      </a:r>
                      <a:r>
                        <a:rPr lang="pt-BR" sz="3200" baseline="30000" dirty="0"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  <a:r>
                        <a:rPr lang="pt-BR" sz="3200" dirty="0">
                          <a:latin typeface="Calibri"/>
                          <a:ea typeface="Calibri"/>
                          <a:cs typeface="Times New Roman"/>
                        </a:rPr>
                        <a:t> + r</a:t>
                      </a:r>
                      <a:r>
                        <a:rPr lang="pt-BR" sz="3200" baseline="30000" dirty="0"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  <a:endParaRPr lang="pt-BR" sz="3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416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3200" dirty="0" smtClean="0">
                          <a:latin typeface="Calibri"/>
                          <a:ea typeface="Calibri"/>
                          <a:cs typeface="Times New Roman"/>
                        </a:rPr>
                        <a:t>al</a:t>
                      </a:r>
                      <a:r>
                        <a:rPr lang="pt-BR" sz="3200" baseline="30000" dirty="0" smtClean="0">
                          <a:latin typeface="Calibri"/>
                          <a:ea typeface="Calibri"/>
                          <a:cs typeface="Times New Roman"/>
                        </a:rPr>
                        <a:t>2 </a:t>
                      </a:r>
                      <a:r>
                        <a:rPr lang="pt-BR" sz="3200" dirty="0">
                          <a:latin typeface="Calibri"/>
                          <a:ea typeface="Calibri"/>
                          <a:cs typeface="Times New Roman"/>
                        </a:rPr>
                        <a:t>= h</a:t>
                      </a:r>
                      <a:r>
                        <a:rPr lang="pt-BR" sz="3200" baseline="30000" dirty="0"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  <a:r>
                        <a:rPr lang="pt-BR" sz="3200" dirty="0">
                          <a:latin typeface="Calibri"/>
                          <a:ea typeface="Calibri"/>
                          <a:cs typeface="Times New Roman"/>
                        </a:rPr>
                        <a:t> + R</a:t>
                      </a:r>
                      <a:r>
                        <a:rPr lang="pt-BR" sz="3200" baseline="30000" dirty="0"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  <a:endParaRPr lang="pt-BR" sz="3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3482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3200" dirty="0" smtClean="0">
                          <a:latin typeface="Calibri"/>
                          <a:ea typeface="Calibri"/>
                          <a:cs typeface="Times New Roman"/>
                        </a:rPr>
                        <a:t>R</a:t>
                      </a:r>
                      <a:r>
                        <a:rPr lang="pt-BR" sz="3200" baseline="30000" dirty="0" smtClean="0"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  <a:r>
                        <a:rPr lang="pt-BR" sz="3200" dirty="0" smtClean="0"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pt-BR" sz="3200" dirty="0">
                          <a:latin typeface="Calibri"/>
                          <a:ea typeface="Calibri"/>
                          <a:cs typeface="Times New Roman"/>
                        </a:rPr>
                        <a:t>= r</a:t>
                      </a:r>
                      <a:r>
                        <a:rPr lang="pt-BR" sz="3200" baseline="30000" dirty="0"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  <a:r>
                        <a:rPr lang="pt-BR" sz="3200" dirty="0">
                          <a:latin typeface="Calibri"/>
                          <a:ea typeface="Calibri"/>
                          <a:cs typeface="Times New Roman"/>
                        </a:rPr>
                        <a:t> + (l/2)</a:t>
                      </a:r>
                      <a:r>
                        <a:rPr lang="pt-BR" sz="3200" baseline="30000" dirty="0">
                          <a:latin typeface="Calibri"/>
                          <a:ea typeface="Times New Roman"/>
                          <a:cs typeface="Times New Roman"/>
                        </a:rPr>
                        <a:t>2</a:t>
                      </a:r>
                      <a:endParaRPr lang="pt-BR" sz="3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Retângulo 7"/>
          <p:cNvSpPr/>
          <p:nvPr/>
        </p:nvSpPr>
        <p:spPr>
          <a:xfrm>
            <a:off x="2915816" y="4293096"/>
            <a:ext cx="424847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pt-BR" sz="24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Aresta lateral: </a:t>
            </a:r>
            <a:r>
              <a:rPr lang="pt-BR" sz="2400" b="1" dirty="0" err="1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al</a:t>
            </a:r>
            <a:endParaRPr lang="pt-BR" sz="2400" dirty="0" smtClean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pt-BR" sz="24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Apótema da pirâmide: </a:t>
            </a:r>
            <a:r>
              <a:rPr lang="pt-BR" sz="2400" b="1" dirty="0" err="1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ap</a:t>
            </a:r>
            <a:endParaRPr lang="pt-BR" sz="2400" dirty="0" smtClean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pt-BR" sz="24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Aresta da base: </a:t>
            </a:r>
            <a:r>
              <a:rPr lang="pt-BR" sz="24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l</a:t>
            </a:r>
            <a:endParaRPr lang="pt-BR" sz="2400" dirty="0" smtClean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pt-BR" sz="24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Apótema da base: </a:t>
            </a:r>
            <a:r>
              <a:rPr lang="pt-BR" sz="24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r</a:t>
            </a:r>
            <a:endParaRPr lang="pt-BR" sz="2400" dirty="0" smtClean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pt-BR" sz="24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Raio da base: </a:t>
            </a:r>
            <a:r>
              <a:rPr lang="pt-BR" sz="24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R</a:t>
            </a:r>
            <a:endParaRPr lang="pt-BR" sz="2400" dirty="0" smtClean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pt-BR" sz="24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Altura da pirâmide: </a:t>
            </a:r>
            <a:r>
              <a:rPr lang="pt-BR" sz="24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h</a:t>
            </a:r>
            <a:endParaRPr lang="pt-BR" sz="2400" dirty="0" smtClean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b="1" u="sng" dirty="0" smtClean="0">
                <a:solidFill>
                  <a:srgbClr val="002060"/>
                </a:solidFill>
              </a:rPr>
              <a:t>ÁREAS E VOLUME</a:t>
            </a:r>
            <a:endParaRPr lang="pt-BR" u="sng" dirty="0">
              <a:solidFill>
                <a:srgbClr val="002060"/>
              </a:solidFill>
            </a:endParaRP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57200" y="1600200"/>
            <a:ext cx="8435280" cy="4525963"/>
          </a:xfrm>
        </p:spPr>
        <p:txBody>
          <a:bodyPr/>
          <a:lstStyle/>
          <a:p>
            <a:r>
              <a:rPr lang="pt-BR" b="1" u="sng" dirty="0" smtClean="0"/>
              <a:t>Área da Base:</a:t>
            </a:r>
            <a:r>
              <a:rPr lang="pt-BR" dirty="0" smtClean="0"/>
              <a:t>  Área da figura que forma a base.</a:t>
            </a:r>
          </a:p>
          <a:p>
            <a:pPr>
              <a:buNone/>
            </a:pPr>
            <a:endParaRPr lang="pt-BR" dirty="0" smtClean="0"/>
          </a:p>
          <a:p>
            <a:r>
              <a:rPr lang="pt-BR" b="1" u="sng" dirty="0" smtClean="0"/>
              <a:t>Área Lateral:</a:t>
            </a:r>
            <a:r>
              <a:rPr lang="pt-BR" dirty="0" smtClean="0"/>
              <a:t>  Soma das áreas das faces laterais.</a:t>
            </a:r>
          </a:p>
          <a:p>
            <a:pPr>
              <a:buNone/>
            </a:pPr>
            <a:endParaRPr lang="pt-BR" dirty="0" smtClean="0"/>
          </a:p>
          <a:p>
            <a:r>
              <a:rPr lang="pt-BR" b="1" u="sng" dirty="0" smtClean="0"/>
              <a:t>Área Total:</a:t>
            </a:r>
            <a:r>
              <a:rPr lang="pt-BR" dirty="0" smtClean="0"/>
              <a:t>  Soma de todas as áreas.</a:t>
            </a:r>
          </a:p>
          <a:p>
            <a:pPr>
              <a:buNone/>
            </a:pPr>
            <a:endParaRPr lang="pt-BR" dirty="0" smtClean="0"/>
          </a:p>
          <a:p>
            <a:endParaRPr lang="pt-BR" dirty="0"/>
          </a:p>
        </p:txBody>
      </p:sp>
      <p:pic>
        <p:nvPicPr>
          <p:cNvPr id="4" name="Imagem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71800" y="4869160"/>
            <a:ext cx="3312368" cy="1512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2060848"/>
          </a:xfrm>
        </p:spPr>
        <p:txBody>
          <a:bodyPr>
            <a:normAutofit fontScale="90000"/>
          </a:bodyPr>
          <a:lstStyle/>
          <a:p>
            <a:r>
              <a:rPr lang="pt-BR" b="1" u="sng" dirty="0" smtClean="0">
                <a:solidFill>
                  <a:srgbClr val="002060"/>
                </a:solidFill>
              </a:rPr>
              <a:t/>
            </a:r>
            <a:br>
              <a:rPr lang="pt-BR" b="1" u="sng" dirty="0" smtClean="0">
                <a:solidFill>
                  <a:srgbClr val="002060"/>
                </a:solidFill>
              </a:rPr>
            </a:br>
            <a:r>
              <a:rPr lang="pt-BR" b="1" u="sng" dirty="0" smtClean="0">
                <a:solidFill>
                  <a:srgbClr val="002060"/>
                </a:solidFill>
              </a:rPr>
              <a:t/>
            </a:r>
            <a:br>
              <a:rPr lang="pt-BR" b="1" u="sng" dirty="0" smtClean="0">
                <a:solidFill>
                  <a:srgbClr val="002060"/>
                </a:solidFill>
              </a:rPr>
            </a:br>
            <a:r>
              <a:rPr lang="pt-BR" b="1" u="sng" dirty="0" smtClean="0">
                <a:solidFill>
                  <a:srgbClr val="002060"/>
                </a:solidFill>
              </a:rPr>
              <a:t/>
            </a:r>
            <a:br>
              <a:rPr lang="pt-BR" b="1" u="sng" dirty="0" smtClean="0">
                <a:solidFill>
                  <a:srgbClr val="002060"/>
                </a:solidFill>
              </a:rPr>
            </a:br>
            <a:r>
              <a:rPr lang="pt-BR" b="1" u="sng" dirty="0" smtClean="0">
                <a:solidFill>
                  <a:srgbClr val="002060"/>
                </a:solidFill>
              </a:rPr>
              <a:t>TETRAEDRO REGULAR</a:t>
            </a:r>
            <a:br>
              <a:rPr lang="pt-BR" b="1" u="sng" dirty="0" smtClean="0">
                <a:solidFill>
                  <a:srgbClr val="002060"/>
                </a:solidFill>
              </a:rPr>
            </a:br>
            <a:r>
              <a:rPr lang="pt-BR" b="1" u="sng" dirty="0" smtClean="0">
                <a:solidFill>
                  <a:srgbClr val="002060"/>
                </a:solidFill>
              </a:rPr>
              <a:t/>
            </a:r>
            <a:br>
              <a:rPr lang="pt-BR" b="1" u="sng" dirty="0" smtClean="0">
                <a:solidFill>
                  <a:srgbClr val="002060"/>
                </a:solidFill>
              </a:rPr>
            </a:br>
            <a:r>
              <a:rPr lang="pt-BR" sz="2700" dirty="0" smtClean="0">
                <a:latin typeface="Arial" pitchFamily="34" charset="0"/>
                <a:cs typeface="Arial" pitchFamily="34" charset="0"/>
              </a:rPr>
              <a:t>Uma pirâmide particular formada por quatro regiões triangulares congruentes e eqüiláteras é o tetraedro regular (tetra:quatro; edro:face).</a:t>
            </a:r>
            <a:br>
              <a:rPr lang="pt-BR" sz="2700" dirty="0" smtClean="0">
                <a:latin typeface="Arial" pitchFamily="34" charset="0"/>
                <a:cs typeface="Arial" pitchFamily="34" charset="0"/>
              </a:rPr>
            </a:br>
            <a:r>
              <a:rPr lang="pt-BR" sz="27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pt-BR" sz="2700" dirty="0" smtClean="0">
                <a:latin typeface="Arial" pitchFamily="34" charset="0"/>
                <a:cs typeface="Arial" pitchFamily="34" charset="0"/>
              </a:rPr>
            </a:br>
            <a:r>
              <a:rPr lang="pt-BR" dirty="0" smtClean="0"/>
              <a:t> </a:t>
            </a:r>
            <a:br>
              <a:rPr lang="pt-BR" dirty="0" smtClean="0"/>
            </a:br>
            <a:endParaRPr lang="pt-BR" b="1" u="sng" dirty="0">
              <a:solidFill>
                <a:srgbClr val="002060"/>
              </a:solidFill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2780928"/>
            <a:ext cx="3312368" cy="38884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984" y="2780928"/>
            <a:ext cx="3744416" cy="34537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b="1" u="sng" dirty="0" smtClean="0">
                <a:solidFill>
                  <a:srgbClr val="002060"/>
                </a:solidFill>
              </a:rPr>
              <a:t>RELAÇÕES IMPORTANTES</a:t>
            </a:r>
            <a:endParaRPr lang="pt-BR" b="1" u="sng" dirty="0">
              <a:solidFill>
                <a:srgbClr val="002060"/>
              </a:solidFill>
            </a:endParaRPr>
          </a:p>
        </p:txBody>
      </p:sp>
      <p:pic>
        <p:nvPicPr>
          <p:cNvPr id="2048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556792"/>
            <a:ext cx="3890739" cy="4320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Imagem 4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64088" y="1916832"/>
            <a:ext cx="2952328" cy="3384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BR" b="1" u="sng" dirty="0" smtClean="0">
                <a:solidFill>
                  <a:srgbClr val="002060"/>
                </a:solidFill>
              </a:rPr>
              <a:t>VOLUME DO TRONCO DE PIRÂMIDE</a:t>
            </a:r>
            <a:endParaRPr lang="pt-BR" b="1" u="sng" dirty="0">
              <a:solidFill>
                <a:srgbClr val="002060"/>
              </a:solidFill>
            </a:endParaRPr>
          </a:p>
        </p:txBody>
      </p:sp>
      <p:pic>
        <p:nvPicPr>
          <p:cNvPr id="2150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268760"/>
            <a:ext cx="5136459" cy="38164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5976" y="3429000"/>
            <a:ext cx="4328145" cy="266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</TotalTime>
  <Words>178</Words>
  <Application>Microsoft Office PowerPoint</Application>
  <PresentationFormat>Apresentação na tela (4:3)</PresentationFormat>
  <Paragraphs>30</Paragraphs>
  <Slides>8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8</vt:i4>
      </vt:variant>
    </vt:vector>
  </HeadingPairs>
  <TitlesOfParts>
    <vt:vector size="9" baseType="lpstr">
      <vt:lpstr>Tema do Office</vt:lpstr>
      <vt:lpstr>PIRÂMIDE</vt:lpstr>
      <vt:lpstr>COTIDIANO</vt:lpstr>
      <vt:lpstr>NOMECLATURA</vt:lpstr>
      <vt:lpstr>PROPRIEDADES</vt:lpstr>
      <vt:lpstr>ÁREAS E VOLUME</vt:lpstr>
      <vt:lpstr>   TETRAEDRO REGULAR  Uma pirâmide particular formada por quatro regiões triangulares congruentes e eqüiláteras é o tetraedro regular (tetra:quatro; edro:face).    </vt:lpstr>
      <vt:lpstr>RELAÇÕES IMPORTANTES</vt:lpstr>
      <vt:lpstr>VOLUME DO TRONCO DE PIRÂMIDE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PIRÂMIDE</dc:title>
  <dc:creator>joao maria</dc:creator>
  <cp:lastModifiedBy>joao maria</cp:lastModifiedBy>
  <cp:revision>25</cp:revision>
  <dcterms:created xsi:type="dcterms:W3CDTF">2010-09-29T13:43:36Z</dcterms:created>
  <dcterms:modified xsi:type="dcterms:W3CDTF">2010-10-03T14:51:26Z</dcterms:modified>
</cp:coreProperties>
</file>